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24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0A67F-DC1C-411E-A25A-C326ADAAEDC8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626D5-6C46-44D8-B331-6F115EB0D9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4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D8AC-0529-4AAA-9C4A-0D0329E51526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ElevatorMusic%20(1).wa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971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财产</a:t>
            </a:r>
            <a:r>
              <a:rPr lang="zh-CN" altLang="en-US" sz="36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税</a:t>
            </a:r>
            <a:endParaRPr 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ElevatorMusic (1)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962400" y="838200"/>
            <a:ext cx="9144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4 (2).jpg"/>
          <p:cNvPicPr>
            <a:picLocks noChangeAspect="1"/>
          </p:cNvPicPr>
          <p:nvPr/>
        </p:nvPicPr>
        <p:blipFill>
          <a:blip r:embed="rId2"/>
          <a:srcRect l="5285" r="61080" b="52504"/>
          <a:stretch>
            <a:fillRect/>
          </a:stretch>
        </p:blipFill>
        <p:spPr>
          <a:xfrm>
            <a:off x="838200" y="4343401"/>
            <a:ext cx="2192214" cy="236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财</a:t>
            </a:r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产</a:t>
            </a:r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税是什么</a:t>
            </a:r>
            <a:r>
              <a:rPr lang="en-US" sz="24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?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37338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83820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针对所拥有的不动产征收的税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Picture 7" descr="3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348" y="1981200"/>
            <a:ext cx="2092452" cy="2256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5 (3).jpg"/>
          <p:cNvPicPr>
            <a:picLocks noChangeAspect="1"/>
          </p:cNvPicPr>
          <p:nvPr/>
        </p:nvPicPr>
        <p:blipFill>
          <a:blip r:embed="rId4" cstate="print"/>
          <a:srcRect l="16310" r="13793"/>
          <a:stretch>
            <a:fillRect/>
          </a:stretch>
        </p:blipFill>
        <p:spPr>
          <a:xfrm>
            <a:off x="838200" y="4401456"/>
            <a:ext cx="2226623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16.jpg"/>
          <p:cNvPicPr>
            <a:picLocks noChangeAspect="1"/>
          </p:cNvPicPr>
          <p:nvPr/>
        </p:nvPicPr>
        <p:blipFill>
          <a:blip r:embed="rId5"/>
          <a:srcRect t="3125" r="58085"/>
          <a:stretch>
            <a:fillRect/>
          </a:stretch>
        </p:blipFill>
        <p:spPr>
          <a:xfrm>
            <a:off x="900545" y="1981200"/>
            <a:ext cx="2064774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762000" y="1371600"/>
            <a:ext cx="4876800" cy="533400"/>
            <a:chOff x="762000" y="1371600"/>
            <a:chExt cx="4876800" cy="533400"/>
          </a:xfrm>
        </p:grpSpPr>
        <p:sp>
          <p:nvSpPr>
            <p:cNvPr id="15" name="TextBox 14"/>
            <p:cNvSpPr txBox="1"/>
            <p:nvPr/>
          </p:nvSpPr>
          <p:spPr>
            <a:xfrm>
              <a:off x="1143000" y="1443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Arial" pitchFamily="34" charset="0"/>
                  <a:cs typeface="Arial" pitchFamily="34" charset="0"/>
                </a:rPr>
                <a:t>财产</a:t>
              </a:r>
              <a:r>
                <a:rPr lang="zh-CN" altLang="en-US" sz="2400" b="1" dirty="0" smtClean="0">
                  <a:latin typeface="Arial" pitchFamily="34" charset="0"/>
                  <a:cs typeface="Arial" pitchFamily="34" charset="0"/>
                </a:rPr>
                <a:t>税适用于：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" y="1371600"/>
              <a:ext cx="483809" cy="45720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3352800" y="27432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生活用途的不动产</a:t>
            </a:r>
            <a:endParaRPr lang="en-US" altLang="zh-CN" sz="2400" dirty="0" smtClean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1054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商场以及商业用途的不动产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5800" y="1399310"/>
            <a:ext cx="5562601" cy="510155"/>
            <a:chOff x="4038599" y="2133600"/>
            <a:chExt cx="5562601" cy="510155"/>
          </a:xfrm>
        </p:grpSpPr>
        <p:pic>
          <p:nvPicPr>
            <p:cNvPr id="1026" name="Picture 2" descr="C:\Users\abcd\AppData\Local\Microsoft\Windows\Temporary Internet Files\Content.IE5\GH7W9ZK3\1280px-Xmark01.svg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8599" y="2133600"/>
              <a:ext cx="609601" cy="431006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4495800" y="2182090"/>
              <a:ext cx="510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财产税不适用于</a:t>
              </a:r>
              <a:r>
                <a:rPr lang="zh-CN" altLang="en-US" sz="2400" b="1" dirty="0" smtClean="0">
                  <a:latin typeface="Arial" pitchFamily="34" charset="0"/>
                  <a:cs typeface="Arial" pitchFamily="34" charset="0"/>
                </a:rPr>
                <a:t>：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352800" y="27387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农业用地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2800" y="51054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未被使用的土地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48000" y="1295400"/>
            <a:ext cx="2819400" cy="1524000"/>
            <a:chOff x="4876800" y="1295400"/>
            <a:chExt cx="2819400" cy="1524000"/>
          </a:xfrm>
        </p:grpSpPr>
        <p:sp>
          <p:nvSpPr>
            <p:cNvPr id="26" name="Right Arrow Callout 25"/>
            <p:cNvSpPr/>
            <p:nvPr/>
          </p:nvSpPr>
          <p:spPr>
            <a:xfrm rot="16200000">
              <a:off x="5524500" y="647700"/>
              <a:ext cx="1524000" cy="2819400"/>
            </a:xfrm>
            <a:prstGeom prst="rightArrowCallou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5345" y="1981200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包括土地和房屋等</a:t>
              </a:r>
              <a:endParaRPr lang="en-US" sz="2000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advTm="24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/>
      <p:bldP spid="17" grpId="0"/>
      <p:bldP spid="17" grpId="1"/>
      <p:bldP spid="18" grpId="0"/>
      <p:bldP spid="18" grpId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4038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谁来付财产税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5" y="1143449"/>
            <a:ext cx="7225885" cy="5333551"/>
          </a:xfrm>
          <a:prstGeom prst="rect">
            <a:avLst/>
          </a:prstGeom>
        </p:spPr>
      </p:pic>
      <p:pic>
        <p:nvPicPr>
          <p:cNvPr id="11" name="Picture 10" descr="hoki ka jadugar 1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5029200"/>
            <a:ext cx="1676400" cy="1634490"/>
          </a:xfrm>
          <a:prstGeom prst="rect">
            <a:avLst/>
          </a:prstGeom>
        </p:spPr>
      </p:pic>
      <p:pic>
        <p:nvPicPr>
          <p:cNvPr id="1026" name="Picture 2" descr="C:\Users\abcd\AppData\Local\Microsoft\Windows\Temporary Internet Files\Content.IE5\GH7W9ZK3\nicubunu_Lock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5486400"/>
            <a:ext cx="457199" cy="59280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85800" y="1371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不动</a:t>
            </a:r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产的所有人需要付财产税</a:t>
            </a:r>
            <a:endParaRPr lang="en-US" sz="2400" b="1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13716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无论正在使用此不动产的人是谁</a:t>
            </a:r>
            <a:endParaRPr lang="en-US" sz="2400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</p:spTree>
  </p:cSld>
  <p:clrMapOvr>
    <a:masterClrMapping/>
  </p:clrMapOvr>
  <p:transition advTm="88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858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如何计算财产税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财产税的计算基于以下几个指标：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752600"/>
            <a:ext cx="4267200" cy="461665"/>
            <a:chOff x="5562600" y="3810000"/>
            <a:chExt cx="4267200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位置</a:t>
              </a:r>
              <a:endParaRPr lang="en-US" sz="2400" b="1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609600" y="3225546"/>
            <a:ext cx="4152900" cy="508254"/>
            <a:chOff x="5562600" y="4978146"/>
            <a:chExt cx="3276600" cy="50825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数量</a:t>
              </a:r>
              <a:endParaRPr lang="en-US" sz="2400" b="1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609600" y="3911346"/>
            <a:ext cx="4267200" cy="1246918"/>
            <a:chOff x="5562600" y="4978146"/>
            <a:chExt cx="3276600" cy="1246918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5024735"/>
              <a:ext cx="297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用途（商用、自住、出租）</a:t>
              </a:r>
              <a:endParaRPr lang="en-US" sz="2400" b="1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endParaRPr>
            </a:p>
            <a:p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609600" y="2463546"/>
            <a:ext cx="4267200" cy="461665"/>
            <a:chOff x="5562600" y="3810000"/>
            <a:chExt cx="42672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SimHei" panose="02010609060101010101" pitchFamily="49" charset="-122"/>
                  <a:ea typeface="SimHei" panose="02010609060101010101" pitchFamily="49" charset="-122"/>
                  <a:cs typeface="Arial" pitchFamily="34" charset="0"/>
                </a:rPr>
                <a:t>面积大小</a:t>
              </a:r>
              <a:endParaRPr lang="en-US" sz="2400" b="1" dirty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6" name="Picture 25" descr="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376632" cy="3429000"/>
          </a:xfrm>
          <a:prstGeom prst="rect">
            <a:avLst/>
          </a:prstGeom>
        </p:spPr>
      </p:pic>
      <p:pic>
        <p:nvPicPr>
          <p:cNvPr id="2055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038600"/>
            <a:ext cx="457200" cy="457200"/>
          </a:xfrm>
          <a:prstGeom prst="rect">
            <a:avLst/>
          </a:prstGeom>
          <a:noFill/>
        </p:spPr>
      </p:pic>
      <p:pic>
        <p:nvPicPr>
          <p:cNvPr id="37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5715000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429000"/>
            <a:ext cx="457200" cy="457200"/>
          </a:xfrm>
          <a:prstGeom prst="rect">
            <a:avLst/>
          </a:prstGeom>
          <a:noFill/>
        </p:spPr>
      </p:pic>
      <p:pic>
        <p:nvPicPr>
          <p:cNvPr id="27" name="Picture 26" descr="4_Ameena's_hou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057399"/>
            <a:ext cx="4967847" cy="449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smallhou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2819400" cy="2976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Kele ka Chhilka3_Uncl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429000"/>
            <a:ext cx="3200400" cy="3073078"/>
          </a:xfrm>
          <a:prstGeom prst="rect">
            <a:avLst/>
          </a:prstGeom>
        </p:spPr>
      </p:pic>
      <p:pic>
        <p:nvPicPr>
          <p:cNvPr id="25" name="Picture 24" descr="wo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209800"/>
            <a:ext cx="3124200" cy="4489764"/>
          </a:xfrm>
          <a:prstGeom prst="rect">
            <a:avLst/>
          </a:prstGeom>
        </p:spPr>
      </p:pic>
    </p:spTree>
  </p:cSld>
  <p:clrMapOvr>
    <a:masterClrMapping/>
  </p:clrMapOvr>
  <p:transition advTm="1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172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什么时候以及如何支付财产税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0" y="8382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财产税纳税义务发生时间</a:t>
            </a:r>
            <a:r>
              <a:rPr lang="zh-CN" altLang="en-US" sz="2400" b="1" dirty="0" smtClean="0">
                <a:latin typeface="Arial" pitchFamily="34" charset="0"/>
                <a:cs typeface="Arial" pitchFamily="34" charset="0"/>
              </a:rPr>
              <a:t>：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90800" y="3771900"/>
            <a:ext cx="5715000" cy="2667000"/>
            <a:chOff x="1981200" y="4096928"/>
            <a:chExt cx="5715000" cy="2667000"/>
          </a:xfrm>
        </p:grpSpPr>
        <p:grpSp>
          <p:nvGrpSpPr>
            <p:cNvPr id="66" name="Group 65"/>
            <p:cNvGrpSpPr/>
            <p:nvPr/>
          </p:nvGrpSpPr>
          <p:grpSpPr>
            <a:xfrm>
              <a:off x="1981200" y="4096928"/>
              <a:ext cx="5715000" cy="2667000"/>
              <a:chOff x="0" y="-304800"/>
              <a:chExt cx="5715000" cy="266700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0" y="-304800"/>
                <a:ext cx="5715000" cy="2667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85148" y="680113"/>
                <a:ext cx="396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2590800" y="4851008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SimHei" panose="02010609060101010101" pitchFamily="49" charset="-122"/>
                  <a:ea typeface="SimHei" panose="02010609060101010101" pitchFamily="49" charset="-122"/>
                </a:rPr>
                <a:t>按年度汇总结算，可以按月或季申报后于年末统一清算，也可一次性缴纳全年税款，由房屋所在地税务局受理</a:t>
              </a:r>
              <a:endParaRPr lang="en-US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85800" y="1585079"/>
            <a:ext cx="7924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(1)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纳税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人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新建、扩建、翻建的房屋，从建成验收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的</a:t>
            </a:r>
            <a:r>
              <a:rPr lang="zh-CN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第二个月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起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缴纳房产税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未经验收使用的，从使用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的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第二个月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起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缴纳房产税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 smtClean="0">
                <a:latin typeface="SimHei" panose="02010609060101010101" pitchFamily="49" charset="-122"/>
                <a:ea typeface="SimHei" panose="02010609060101010101" pitchFamily="49" charset="-122"/>
              </a:rPr>
              <a:t>(2)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购置新建商品房，自房屋交付使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用的</a:t>
            </a:r>
            <a:r>
              <a:rPr lang="zh-CN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第二个月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起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计征房产税。 </a:t>
            </a:r>
          </a:p>
          <a:p>
            <a:r>
              <a:rPr lang="en-US" altLang="zh-CN" dirty="0" smtClean="0">
                <a:latin typeface="SimHei" panose="02010609060101010101" pitchFamily="49" charset="-122"/>
                <a:ea typeface="SimHei" panose="02010609060101010101" pitchFamily="49" charset="-122"/>
              </a:rPr>
              <a:t>(3)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购置存量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房（二手房），过户之后，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房地产权属登记机关签发房屋权属证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书</a:t>
            </a:r>
            <a:r>
              <a:rPr lang="zh-CN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第二个月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起计征房产税。 </a:t>
            </a:r>
          </a:p>
          <a:p>
            <a:r>
              <a:rPr lang="en-US" altLang="zh-CN" dirty="0" smtClean="0">
                <a:latin typeface="SimHei" panose="02010609060101010101" pitchFamily="49" charset="-122"/>
                <a:ea typeface="SimHei" panose="02010609060101010101" pitchFamily="49" charset="-122"/>
              </a:rPr>
              <a:t>(4)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房地产开发企业自用、出租、出借本企业建造的商品房，自房屋使用或交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付后的</a:t>
            </a:r>
            <a:r>
              <a:rPr lang="zh-CN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第二个月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起计征房产税</a:t>
            </a:r>
            <a:r>
              <a:rPr lang="zh-CN" altLang="en-US" dirty="0" smtClean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 advTm="211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ki ka jadugar 1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876800" cy="4754880"/>
          </a:xfrm>
          <a:prstGeom prst="rect">
            <a:avLst/>
          </a:prstGeom>
        </p:spPr>
      </p:pic>
      <p:pic>
        <p:nvPicPr>
          <p:cNvPr id="26" name="Picture 25" descr="Agar Padhe Hote3.jpg"/>
          <p:cNvPicPr>
            <a:picLocks noChangeAspect="1"/>
          </p:cNvPicPr>
          <p:nvPr/>
        </p:nvPicPr>
        <p:blipFill>
          <a:blip r:embed="rId3"/>
          <a:srcRect l="57328" t="7551" b="9786"/>
          <a:stretch>
            <a:fillRect/>
          </a:stretch>
        </p:blipFill>
        <p:spPr>
          <a:xfrm flipH="1">
            <a:off x="838200" y="990600"/>
            <a:ext cx="2854081" cy="5181600"/>
          </a:xfrm>
          <a:prstGeom prst="rect">
            <a:avLst/>
          </a:prstGeom>
        </p:spPr>
      </p:pic>
      <p:pic>
        <p:nvPicPr>
          <p:cNvPr id="34" name="Picture 33" descr="2-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901" y="1066800"/>
            <a:ext cx="1421499" cy="5054781"/>
          </a:xfrm>
          <a:prstGeom prst="rect">
            <a:avLst/>
          </a:prstGeom>
        </p:spPr>
      </p:pic>
      <p:pic>
        <p:nvPicPr>
          <p:cNvPr id="3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5"/>
          <a:srcRect l="8571" t="9835" r="8571" b="24231"/>
          <a:stretch>
            <a:fillRect/>
          </a:stretch>
        </p:blipFill>
        <p:spPr bwMode="auto">
          <a:xfrm>
            <a:off x="5715000" y="2819400"/>
            <a:ext cx="2743200" cy="1702676"/>
          </a:xfrm>
          <a:prstGeom prst="rect">
            <a:avLst/>
          </a:prstGeom>
          <a:noFill/>
        </p:spPr>
      </p:pic>
      <p:grpSp>
        <p:nvGrpSpPr>
          <p:cNvPr id="27" name="Group 26"/>
          <p:cNvGrpSpPr/>
          <p:nvPr/>
        </p:nvGrpSpPr>
        <p:grpSpPr>
          <a:xfrm>
            <a:off x="4495800" y="685800"/>
            <a:ext cx="4495800" cy="1752600"/>
            <a:chOff x="4114800" y="838200"/>
            <a:chExt cx="4495800" cy="1752600"/>
          </a:xfrm>
        </p:grpSpPr>
        <p:sp>
          <p:nvSpPr>
            <p:cNvPr id="28" name="Oval Callout 2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1428690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Arial" pitchFamily="34" charset="0"/>
                  <a:cs typeface="Arial" pitchFamily="34" charset="0"/>
                </a:rPr>
                <a:t>军队、国家机关、寺庙公园、其他非盈利组织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95800" y="685800"/>
            <a:ext cx="4495800" cy="1752600"/>
            <a:chOff x="4114800" y="838200"/>
            <a:chExt cx="4495800" cy="1752600"/>
          </a:xfrm>
        </p:grpSpPr>
        <p:sp>
          <p:nvSpPr>
            <p:cNvPr id="36" name="Oval Callout 35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9600" y="1581090"/>
              <a:ext cx="388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Arial" pitchFamily="34" charset="0"/>
                  <a:cs typeface="Arial" pitchFamily="34" charset="0"/>
                </a:rPr>
                <a:t>数量或面积小于启征点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可以减税或免税吗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5080337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Arial" pitchFamily="34" charset="0"/>
                <a:cs typeface="Arial" pitchFamily="34" charset="0"/>
              </a:rPr>
              <a:t>对困难家庭可以免减财产税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105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Arial" pitchFamily="34" charset="0"/>
                <a:cs typeface="Arial" pitchFamily="34" charset="0"/>
              </a:rPr>
              <a:t>以上组织机构自用房产免税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600" y="48768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比如上海房产税，家庭共有一套房或人均低于</a:t>
            </a:r>
            <a:r>
              <a:rPr lang="en-US" altLang="zh-CN" sz="20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60</a:t>
            </a:r>
            <a:r>
              <a:rPr lang="zh-CN" altLang="en-US" sz="2000" b="1" dirty="0" smtClean="0">
                <a:latin typeface="SimHei" panose="02010609060101010101" pitchFamily="49" charset="-122"/>
                <a:ea typeface="SimHei" panose="02010609060101010101" pitchFamily="49" charset="-122"/>
                <a:cs typeface="Arial" pitchFamily="34" charset="0"/>
              </a:rPr>
              <a:t>平米，免税</a:t>
            </a:r>
            <a:endParaRPr lang="en-US" sz="2000" b="1" dirty="0">
              <a:latin typeface="SimHei" panose="02010609060101010101" pitchFamily="49" charset="-122"/>
              <a:ea typeface="SimHei" panose="02010609060101010101" pitchFamily="49" charset="-122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95800" y="685800"/>
            <a:ext cx="4495800" cy="1752600"/>
            <a:chOff x="4114800" y="2743200"/>
            <a:chExt cx="4495800" cy="1752600"/>
          </a:xfrm>
        </p:grpSpPr>
        <p:sp>
          <p:nvSpPr>
            <p:cNvPr id="8" name="Oval Callout 7"/>
            <p:cNvSpPr/>
            <p:nvPr/>
          </p:nvSpPr>
          <p:spPr>
            <a:xfrm>
              <a:off x="4114800" y="2743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95800" y="3486090"/>
              <a:ext cx="388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Arial" pitchFamily="34" charset="0"/>
                  <a:cs typeface="Arial" pitchFamily="34" charset="0"/>
                </a:rPr>
                <a:t>收入有限的家庭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. </a:t>
              </a:r>
              <a:r>
                <a:rPr lang="zh-CN" altLang="en-US" sz="2000" b="1" dirty="0" smtClean="0">
                  <a:latin typeface="Arial" pitchFamily="34" charset="0"/>
                  <a:cs typeface="Arial" pitchFamily="34" charset="0"/>
                </a:rPr>
                <a:t>是否可以减免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05000" y="2565737"/>
            <a:ext cx="5715000" cy="2514600"/>
            <a:chOff x="1088572" y="2197100"/>
            <a:chExt cx="5715000" cy="2514600"/>
          </a:xfrm>
        </p:grpSpPr>
        <p:grpSp>
          <p:nvGrpSpPr>
            <p:cNvPr id="39" name="Group 38"/>
            <p:cNvGrpSpPr/>
            <p:nvPr/>
          </p:nvGrpSpPr>
          <p:grpSpPr>
            <a:xfrm>
              <a:off x="1088572" y="2197100"/>
              <a:ext cx="5715000" cy="2514600"/>
              <a:chOff x="-511628" y="-393700"/>
              <a:chExt cx="5715000" cy="25146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-511628" y="-393700"/>
                <a:ext cx="5715000" cy="2514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-130628" y="-241300"/>
                <a:ext cx="5105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latin typeface="Arial" pitchFamily="34" charset="0"/>
                    <a:cs typeface="Arial" pitchFamily="34" charset="0"/>
                  </a:rPr>
                  <a:t>对不符合减免税条件的，都需要及时纳税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59972" y="756503"/>
                <a:ext cx="3962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latin typeface="Arial" pitchFamily="34" charset="0"/>
                    <a:cs typeface="Arial" pitchFamily="34" charset="0"/>
                  </a:rPr>
                  <a:t>如果逾期未缴纳，会产生滞纳金并列入失信名单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48" name="Picture 47" descr="downloa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3372" y="3340100"/>
              <a:ext cx="1219200" cy="1016000"/>
            </a:xfrm>
            <a:prstGeom prst="rect">
              <a:avLst/>
            </a:prstGeom>
          </p:spPr>
        </p:pic>
      </p:grpSp>
      <p:pic>
        <p:nvPicPr>
          <p:cNvPr id="43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5"/>
          <a:srcRect l="8571" t="9835" r="8571" b="24231"/>
          <a:stretch>
            <a:fillRect/>
          </a:stretch>
        </p:blipFill>
        <p:spPr bwMode="auto">
          <a:xfrm>
            <a:off x="5867400" y="2895600"/>
            <a:ext cx="2743200" cy="1702676"/>
          </a:xfrm>
          <a:prstGeom prst="rect">
            <a:avLst/>
          </a:prstGeom>
          <a:noFill/>
        </p:spPr>
      </p:pic>
      <p:pic>
        <p:nvPicPr>
          <p:cNvPr id="46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5"/>
          <a:srcRect l="8571" t="9835" r="8571" b="24231"/>
          <a:stretch>
            <a:fillRect/>
          </a:stretch>
        </p:blipFill>
        <p:spPr bwMode="auto">
          <a:xfrm>
            <a:off x="5943600" y="2895600"/>
            <a:ext cx="2743200" cy="1702676"/>
          </a:xfrm>
          <a:prstGeom prst="rect">
            <a:avLst/>
          </a:prstGeom>
          <a:noFill/>
        </p:spPr>
      </p:pic>
    </p:spTree>
  </p:cSld>
  <p:clrMapOvr>
    <a:masterClrMapping/>
  </p:clrMapOvr>
  <p:transition advTm="37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1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3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300"/>
                            </p:stCondLst>
                            <p:childTnLst>
                              <p:par>
                                <p:cTn id="92" presetID="34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9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9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1" grpId="0"/>
      <p:bldP spid="31" grpId="1"/>
      <p:bldP spid="38" grpId="0"/>
      <p:bldP spid="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667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latin typeface="Arial" pitchFamily="34" charset="0"/>
                <a:cs typeface="Arial" pitchFamily="34" charset="0"/>
              </a:rPr>
              <a:t>以上就是财产税的介绍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566</Words>
  <Application>Microsoft Office PowerPoint</Application>
  <PresentationFormat>On-screen Show (4:3)</PresentationFormat>
  <Paragraphs>38</Paragraphs>
  <Slides>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Guo, Neal</cp:lastModifiedBy>
  <cp:revision>83</cp:revision>
  <dcterms:created xsi:type="dcterms:W3CDTF">2018-09-28T09:18:10Z</dcterms:created>
  <dcterms:modified xsi:type="dcterms:W3CDTF">2019-07-11T10:45:55Z</dcterms:modified>
</cp:coreProperties>
</file>